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0" r:id="rId3"/>
    <p:sldId id="266" r:id="rId4"/>
    <p:sldId id="277" r:id="rId5"/>
    <p:sldId id="263" r:id="rId6"/>
    <p:sldId id="262" r:id="rId7"/>
    <p:sldId id="261" r:id="rId8"/>
    <p:sldId id="268" r:id="rId9"/>
    <p:sldId id="279" r:id="rId10"/>
    <p:sldId id="280" r:id="rId11"/>
    <p:sldId id="281" r:id="rId12"/>
    <p:sldId id="282" r:id="rId13"/>
    <p:sldId id="283" r:id="rId14"/>
    <p:sldId id="284" r:id="rId15"/>
    <p:sldId id="286" r:id="rId16"/>
    <p:sldId id="288" r:id="rId17"/>
    <p:sldId id="28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1"/>
  </p:normalViewPr>
  <p:slideViewPr>
    <p:cSldViewPr snapToGrid="0" snapToObjects="1">
      <p:cViewPr varScale="1">
        <p:scale>
          <a:sx n="100" d="100"/>
          <a:sy n="100" d="100"/>
        </p:scale>
        <p:origin x="9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64B6B1-A130-4862-8244-90A854C8406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28DEF60C-6EAD-41F5-B0B7-5D53C2D2627A}">
      <dgm:prSet/>
      <dgm:spPr/>
      <dgm:t>
        <a:bodyPr/>
        <a:lstStyle/>
        <a:p>
          <a:r>
            <a:rPr lang="en-US" dirty="0"/>
            <a:t>Open Data Crash Statistics:</a:t>
          </a:r>
        </a:p>
        <a:p>
          <a:r>
            <a:rPr lang="en-US" dirty="0"/>
            <a:t>Waka Kotahi Open Data</a:t>
          </a:r>
        </a:p>
      </dgm:t>
    </dgm:pt>
    <dgm:pt modelId="{9238C615-E249-4DD4-83A8-23630E7703FA}" type="parTrans" cxnId="{DFAF0EB5-DED2-48D2-A62C-A59373E06C43}">
      <dgm:prSet/>
      <dgm:spPr/>
      <dgm:t>
        <a:bodyPr/>
        <a:lstStyle/>
        <a:p>
          <a:endParaRPr lang="en-US"/>
        </a:p>
      </dgm:t>
    </dgm:pt>
    <dgm:pt modelId="{947310F6-F68F-4BD1-84E1-5DC264368475}" type="sibTrans" cxnId="{DFAF0EB5-DED2-48D2-A62C-A59373E06C43}">
      <dgm:prSet/>
      <dgm:spPr/>
      <dgm:t>
        <a:bodyPr/>
        <a:lstStyle/>
        <a:p>
          <a:endParaRPr lang="en-US"/>
        </a:p>
      </dgm:t>
    </dgm:pt>
    <dgm:pt modelId="{032CF13F-CBA1-470A-AD97-A2695559E533}">
      <dgm:prSet/>
      <dgm:spPr/>
      <dgm:t>
        <a:bodyPr/>
        <a:lstStyle/>
        <a:p>
          <a:r>
            <a:rPr lang="en-US" dirty="0"/>
            <a:t>Spatial Insights:</a:t>
          </a:r>
        </a:p>
        <a:p>
          <a:r>
            <a:rPr lang="en-US" dirty="0"/>
            <a:t>Wellington Region (2018-2020)</a:t>
          </a:r>
        </a:p>
      </dgm:t>
    </dgm:pt>
    <dgm:pt modelId="{F0775797-C0D7-43A6-908B-4E89642E85AB}" type="parTrans" cxnId="{27D1D6BA-C819-474B-B2C2-6813009EC63D}">
      <dgm:prSet/>
      <dgm:spPr/>
      <dgm:t>
        <a:bodyPr/>
        <a:lstStyle/>
        <a:p>
          <a:endParaRPr lang="en-US"/>
        </a:p>
      </dgm:t>
    </dgm:pt>
    <dgm:pt modelId="{AB05A077-5D0C-4FFE-8194-46F99C0325C5}" type="sibTrans" cxnId="{27D1D6BA-C819-474B-B2C2-6813009EC63D}">
      <dgm:prSet/>
      <dgm:spPr/>
      <dgm:t>
        <a:bodyPr/>
        <a:lstStyle/>
        <a:p>
          <a:endParaRPr lang="en-US"/>
        </a:p>
      </dgm:t>
    </dgm:pt>
    <dgm:pt modelId="{13A67CB0-30A3-4459-9EB4-B2998053A7E5}">
      <dgm:prSet/>
      <dgm:spPr/>
      <dgm:t>
        <a:bodyPr/>
        <a:lstStyle/>
        <a:p>
          <a:r>
            <a:rPr lang="en-US" dirty="0"/>
            <a:t>Tools: </a:t>
          </a:r>
        </a:p>
        <a:p>
          <a:r>
            <a:rPr lang="en-US" dirty="0"/>
            <a:t>R/ Rest API Calls/ Leaflet Mapping</a:t>
          </a:r>
        </a:p>
      </dgm:t>
    </dgm:pt>
    <dgm:pt modelId="{034E7085-314F-4BB0-AE88-4E5D38B6B29D}" type="parTrans" cxnId="{02AEF60A-9A55-435F-85D6-DA6AC182C854}">
      <dgm:prSet/>
      <dgm:spPr/>
      <dgm:t>
        <a:bodyPr/>
        <a:lstStyle/>
        <a:p>
          <a:endParaRPr lang="en-US"/>
        </a:p>
      </dgm:t>
    </dgm:pt>
    <dgm:pt modelId="{C2973ADD-5C7C-4D19-89C5-50323CB4E150}" type="sibTrans" cxnId="{02AEF60A-9A55-435F-85D6-DA6AC182C854}">
      <dgm:prSet/>
      <dgm:spPr/>
      <dgm:t>
        <a:bodyPr/>
        <a:lstStyle/>
        <a:p>
          <a:endParaRPr lang="en-US"/>
        </a:p>
      </dgm:t>
    </dgm:pt>
    <dgm:pt modelId="{791F62F2-5836-4A2D-BC95-0336AA336957}" type="pres">
      <dgm:prSet presAssocID="{3A64B6B1-A130-4862-8244-90A854C84060}" presName="root" presStyleCnt="0">
        <dgm:presLayoutVars>
          <dgm:dir/>
          <dgm:resizeHandles val="exact"/>
        </dgm:presLayoutVars>
      </dgm:prSet>
      <dgm:spPr/>
    </dgm:pt>
    <dgm:pt modelId="{A0D6994E-7FC5-493E-B56A-F84F78B76FA3}" type="pres">
      <dgm:prSet presAssocID="{28DEF60C-6EAD-41F5-B0B7-5D53C2D2627A}" presName="compNode" presStyleCnt="0"/>
      <dgm:spPr/>
    </dgm:pt>
    <dgm:pt modelId="{CC93B39F-B305-4F8C-B07F-F663D2B11E41}" type="pres">
      <dgm:prSet presAssocID="{28DEF60C-6EAD-41F5-B0B7-5D53C2D2627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7C0CFE84-E773-49BE-9C08-5739C8AC9943}" type="pres">
      <dgm:prSet presAssocID="{28DEF60C-6EAD-41F5-B0B7-5D53C2D2627A}" presName="spaceRect" presStyleCnt="0"/>
      <dgm:spPr/>
    </dgm:pt>
    <dgm:pt modelId="{DEF91D55-85AF-44AA-8B67-4A4C37FE0C40}" type="pres">
      <dgm:prSet presAssocID="{28DEF60C-6EAD-41F5-B0B7-5D53C2D2627A}" presName="textRect" presStyleLbl="revTx" presStyleIdx="0" presStyleCnt="3">
        <dgm:presLayoutVars>
          <dgm:chMax val="1"/>
          <dgm:chPref val="1"/>
        </dgm:presLayoutVars>
      </dgm:prSet>
      <dgm:spPr/>
    </dgm:pt>
    <dgm:pt modelId="{5683D3DC-627B-4DB2-9777-10BC90D1264A}" type="pres">
      <dgm:prSet presAssocID="{947310F6-F68F-4BD1-84E1-5DC264368475}" presName="sibTrans" presStyleCnt="0"/>
      <dgm:spPr/>
    </dgm:pt>
    <dgm:pt modelId="{C75ADD60-13F0-494D-B9C7-8E902DE024AA}" type="pres">
      <dgm:prSet presAssocID="{032CF13F-CBA1-470A-AD97-A2695559E533}" presName="compNode" presStyleCnt="0"/>
      <dgm:spPr/>
    </dgm:pt>
    <dgm:pt modelId="{BADE96D8-B201-4358-B21F-BEEB9C063368}" type="pres">
      <dgm:prSet presAssocID="{032CF13F-CBA1-470A-AD97-A2695559E53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35010115-70F2-46A1-98E1-B46BA907BC17}" type="pres">
      <dgm:prSet presAssocID="{032CF13F-CBA1-470A-AD97-A2695559E533}" presName="spaceRect" presStyleCnt="0"/>
      <dgm:spPr/>
    </dgm:pt>
    <dgm:pt modelId="{8B4291A1-E9AB-46C4-A872-0BB6EA795157}" type="pres">
      <dgm:prSet presAssocID="{032CF13F-CBA1-470A-AD97-A2695559E533}" presName="textRect" presStyleLbl="revTx" presStyleIdx="1" presStyleCnt="3">
        <dgm:presLayoutVars>
          <dgm:chMax val="1"/>
          <dgm:chPref val="1"/>
        </dgm:presLayoutVars>
      </dgm:prSet>
      <dgm:spPr/>
    </dgm:pt>
    <dgm:pt modelId="{BE112B0F-00B8-4F20-9C6C-01FE75387669}" type="pres">
      <dgm:prSet presAssocID="{AB05A077-5D0C-4FFE-8194-46F99C0325C5}" presName="sibTrans" presStyleCnt="0"/>
      <dgm:spPr/>
    </dgm:pt>
    <dgm:pt modelId="{CA4F6270-DA9D-423E-881E-1C2F14CEDD77}" type="pres">
      <dgm:prSet presAssocID="{13A67CB0-30A3-4459-9EB4-B2998053A7E5}" presName="compNode" presStyleCnt="0"/>
      <dgm:spPr/>
    </dgm:pt>
    <dgm:pt modelId="{937313AC-CFDA-4582-922D-DC224FCE2F91}" type="pres">
      <dgm:prSet presAssocID="{13A67CB0-30A3-4459-9EB4-B2998053A7E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E96F248-DE05-4833-BA3B-F29AD9523D56}" type="pres">
      <dgm:prSet presAssocID="{13A67CB0-30A3-4459-9EB4-B2998053A7E5}" presName="spaceRect" presStyleCnt="0"/>
      <dgm:spPr/>
    </dgm:pt>
    <dgm:pt modelId="{5DE793C2-9CC7-44BB-BFE8-118CFEFBBEC8}" type="pres">
      <dgm:prSet presAssocID="{13A67CB0-30A3-4459-9EB4-B2998053A7E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2AEF60A-9A55-435F-85D6-DA6AC182C854}" srcId="{3A64B6B1-A130-4862-8244-90A854C84060}" destId="{13A67CB0-30A3-4459-9EB4-B2998053A7E5}" srcOrd="2" destOrd="0" parTransId="{034E7085-314F-4BB0-AE88-4E5D38B6B29D}" sibTransId="{C2973ADD-5C7C-4D19-89C5-50323CB4E150}"/>
    <dgm:cxn modelId="{30194F5C-6C37-47E9-A97F-404F1D21A3EA}" type="presOf" srcId="{032CF13F-CBA1-470A-AD97-A2695559E533}" destId="{8B4291A1-E9AB-46C4-A872-0BB6EA795157}" srcOrd="0" destOrd="0" presId="urn:microsoft.com/office/officeart/2018/2/layout/IconLabelList"/>
    <dgm:cxn modelId="{BF9E7F7F-4FDF-4935-B2D2-FC610BBDDA7B}" type="presOf" srcId="{13A67CB0-30A3-4459-9EB4-B2998053A7E5}" destId="{5DE793C2-9CC7-44BB-BFE8-118CFEFBBEC8}" srcOrd="0" destOrd="0" presId="urn:microsoft.com/office/officeart/2018/2/layout/IconLabelList"/>
    <dgm:cxn modelId="{4DDC1899-7BE6-42A4-B7AE-2F6A538EEBC5}" type="presOf" srcId="{28DEF60C-6EAD-41F5-B0B7-5D53C2D2627A}" destId="{DEF91D55-85AF-44AA-8B67-4A4C37FE0C40}" srcOrd="0" destOrd="0" presId="urn:microsoft.com/office/officeart/2018/2/layout/IconLabelList"/>
    <dgm:cxn modelId="{DFAF0EB5-DED2-48D2-A62C-A59373E06C43}" srcId="{3A64B6B1-A130-4862-8244-90A854C84060}" destId="{28DEF60C-6EAD-41F5-B0B7-5D53C2D2627A}" srcOrd="0" destOrd="0" parTransId="{9238C615-E249-4DD4-83A8-23630E7703FA}" sibTransId="{947310F6-F68F-4BD1-84E1-5DC264368475}"/>
    <dgm:cxn modelId="{27D1D6BA-C819-474B-B2C2-6813009EC63D}" srcId="{3A64B6B1-A130-4862-8244-90A854C84060}" destId="{032CF13F-CBA1-470A-AD97-A2695559E533}" srcOrd="1" destOrd="0" parTransId="{F0775797-C0D7-43A6-908B-4E89642E85AB}" sibTransId="{AB05A077-5D0C-4FFE-8194-46F99C0325C5}"/>
    <dgm:cxn modelId="{B3DF47FB-D743-4DFF-BE17-EB2B82AF4F8C}" type="presOf" srcId="{3A64B6B1-A130-4862-8244-90A854C84060}" destId="{791F62F2-5836-4A2D-BC95-0336AA336957}" srcOrd="0" destOrd="0" presId="urn:microsoft.com/office/officeart/2018/2/layout/IconLabelList"/>
    <dgm:cxn modelId="{4F1EDDD7-D8BC-420D-B93B-7BC30FE1651A}" type="presParOf" srcId="{791F62F2-5836-4A2D-BC95-0336AA336957}" destId="{A0D6994E-7FC5-493E-B56A-F84F78B76FA3}" srcOrd="0" destOrd="0" presId="urn:microsoft.com/office/officeart/2018/2/layout/IconLabelList"/>
    <dgm:cxn modelId="{084CCCCA-3C3D-497C-B9B3-2EEFF9DA87CE}" type="presParOf" srcId="{A0D6994E-7FC5-493E-B56A-F84F78B76FA3}" destId="{CC93B39F-B305-4F8C-B07F-F663D2B11E41}" srcOrd="0" destOrd="0" presId="urn:microsoft.com/office/officeart/2018/2/layout/IconLabelList"/>
    <dgm:cxn modelId="{E904A3E6-EB44-4EE6-9FC1-4BA1E8E1A248}" type="presParOf" srcId="{A0D6994E-7FC5-493E-B56A-F84F78B76FA3}" destId="{7C0CFE84-E773-49BE-9C08-5739C8AC9943}" srcOrd="1" destOrd="0" presId="urn:microsoft.com/office/officeart/2018/2/layout/IconLabelList"/>
    <dgm:cxn modelId="{4DC92837-0C68-4721-BB8A-8F788F6A5FAB}" type="presParOf" srcId="{A0D6994E-7FC5-493E-B56A-F84F78B76FA3}" destId="{DEF91D55-85AF-44AA-8B67-4A4C37FE0C40}" srcOrd="2" destOrd="0" presId="urn:microsoft.com/office/officeart/2018/2/layout/IconLabelList"/>
    <dgm:cxn modelId="{DF4154E3-4575-4E6D-8AB1-367ADFD0F33E}" type="presParOf" srcId="{791F62F2-5836-4A2D-BC95-0336AA336957}" destId="{5683D3DC-627B-4DB2-9777-10BC90D1264A}" srcOrd="1" destOrd="0" presId="urn:microsoft.com/office/officeart/2018/2/layout/IconLabelList"/>
    <dgm:cxn modelId="{311C6DA0-1E5B-4E8F-BAF0-60CEA462AC57}" type="presParOf" srcId="{791F62F2-5836-4A2D-BC95-0336AA336957}" destId="{C75ADD60-13F0-494D-B9C7-8E902DE024AA}" srcOrd="2" destOrd="0" presId="urn:microsoft.com/office/officeart/2018/2/layout/IconLabelList"/>
    <dgm:cxn modelId="{B9F79354-C4BD-4FBF-8717-F4DA1D2A8125}" type="presParOf" srcId="{C75ADD60-13F0-494D-B9C7-8E902DE024AA}" destId="{BADE96D8-B201-4358-B21F-BEEB9C063368}" srcOrd="0" destOrd="0" presId="urn:microsoft.com/office/officeart/2018/2/layout/IconLabelList"/>
    <dgm:cxn modelId="{F70FED1D-2285-4274-AD4C-AC45539CA7C2}" type="presParOf" srcId="{C75ADD60-13F0-494D-B9C7-8E902DE024AA}" destId="{35010115-70F2-46A1-98E1-B46BA907BC17}" srcOrd="1" destOrd="0" presId="urn:microsoft.com/office/officeart/2018/2/layout/IconLabelList"/>
    <dgm:cxn modelId="{042B9B94-2C32-4E76-BA1A-E4DF7C45C1A0}" type="presParOf" srcId="{C75ADD60-13F0-494D-B9C7-8E902DE024AA}" destId="{8B4291A1-E9AB-46C4-A872-0BB6EA795157}" srcOrd="2" destOrd="0" presId="urn:microsoft.com/office/officeart/2018/2/layout/IconLabelList"/>
    <dgm:cxn modelId="{41E5A08A-2A40-4540-83E7-DDFB806642D9}" type="presParOf" srcId="{791F62F2-5836-4A2D-BC95-0336AA336957}" destId="{BE112B0F-00B8-4F20-9C6C-01FE75387669}" srcOrd="3" destOrd="0" presId="urn:microsoft.com/office/officeart/2018/2/layout/IconLabelList"/>
    <dgm:cxn modelId="{CB776582-4289-41A7-B1D1-042D05239FA4}" type="presParOf" srcId="{791F62F2-5836-4A2D-BC95-0336AA336957}" destId="{CA4F6270-DA9D-423E-881E-1C2F14CEDD77}" srcOrd="4" destOrd="0" presId="urn:microsoft.com/office/officeart/2018/2/layout/IconLabelList"/>
    <dgm:cxn modelId="{13D0731B-C53D-4447-9877-6FF03F79A5BA}" type="presParOf" srcId="{CA4F6270-DA9D-423E-881E-1C2F14CEDD77}" destId="{937313AC-CFDA-4582-922D-DC224FCE2F91}" srcOrd="0" destOrd="0" presId="urn:microsoft.com/office/officeart/2018/2/layout/IconLabelList"/>
    <dgm:cxn modelId="{CB6CADD8-74D9-4BC9-ABCE-5BE077C08F9E}" type="presParOf" srcId="{CA4F6270-DA9D-423E-881E-1C2F14CEDD77}" destId="{3E96F248-DE05-4833-BA3B-F29AD9523D56}" srcOrd="1" destOrd="0" presId="urn:microsoft.com/office/officeart/2018/2/layout/IconLabelList"/>
    <dgm:cxn modelId="{37C247D0-C704-470A-852F-525A7827941B}" type="presParOf" srcId="{CA4F6270-DA9D-423E-881E-1C2F14CEDD77}" destId="{5DE793C2-9CC7-44BB-BFE8-118CFEFBBEC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93B39F-B305-4F8C-B07F-F663D2B11E41}">
      <dsp:nvSpPr>
        <dsp:cNvPr id="0" name=""/>
        <dsp:cNvSpPr/>
      </dsp:nvSpPr>
      <dsp:spPr>
        <a:xfrm>
          <a:off x="1082105" y="878242"/>
          <a:ext cx="1485526" cy="14855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F91D55-85AF-44AA-8B67-4A4C37FE0C40}">
      <dsp:nvSpPr>
        <dsp:cNvPr id="0" name=""/>
        <dsp:cNvSpPr/>
      </dsp:nvSpPr>
      <dsp:spPr>
        <a:xfrm>
          <a:off x="174284" y="2753095"/>
          <a:ext cx="330116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Open Data Crash Statistics: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Waka Kotahi Open Data</a:t>
          </a:r>
        </a:p>
      </dsp:txBody>
      <dsp:txXfrm>
        <a:off x="174284" y="2753095"/>
        <a:ext cx="3301169" cy="720000"/>
      </dsp:txXfrm>
    </dsp:sp>
    <dsp:sp modelId="{BADE96D8-B201-4358-B21F-BEEB9C063368}">
      <dsp:nvSpPr>
        <dsp:cNvPr id="0" name=""/>
        <dsp:cNvSpPr/>
      </dsp:nvSpPr>
      <dsp:spPr>
        <a:xfrm>
          <a:off x="4960980" y="878242"/>
          <a:ext cx="1485526" cy="14855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4291A1-E9AB-46C4-A872-0BB6EA795157}">
      <dsp:nvSpPr>
        <dsp:cNvPr id="0" name=""/>
        <dsp:cNvSpPr/>
      </dsp:nvSpPr>
      <dsp:spPr>
        <a:xfrm>
          <a:off x="4053158" y="2753095"/>
          <a:ext cx="330116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Spatial Insights: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Wellington Region (2018-2020)</a:t>
          </a:r>
        </a:p>
      </dsp:txBody>
      <dsp:txXfrm>
        <a:off x="4053158" y="2753095"/>
        <a:ext cx="3301169" cy="720000"/>
      </dsp:txXfrm>
    </dsp:sp>
    <dsp:sp modelId="{937313AC-CFDA-4582-922D-DC224FCE2F91}">
      <dsp:nvSpPr>
        <dsp:cNvPr id="0" name=""/>
        <dsp:cNvSpPr/>
      </dsp:nvSpPr>
      <dsp:spPr>
        <a:xfrm>
          <a:off x="8839854" y="878242"/>
          <a:ext cx="1485526" cy="14855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E793C2-9CC7-44BB-BFE8-118CFEFBBEC8}">
      <dsp:nvSpPr>
        <dsp:cNvPr id="0" name=""/>
        <dsp:cNvSpPr/>
      </dsp:nvSpPr>
      <dsp:spPr>
        <a:xfrm>
          <a:off x="7932033" y="2753095"/>
          <a:ext cx="330116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Tools: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R/ Rest API Calls/ Leaflet Mapping</a:t>
          </a:r>
        </a:p>
      </dsp:txBody>
      <dsp:txXfrm>
        <a:off x="7932033" y="2753095"/>
        <a:ext cx="3301169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4.svg>
</file>

<file path=ppt/media/image5.png>
</file>

<file path=ppt/media/image6.svg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30ED2-2457-7048-BA2E-F3BA5422FCA0}" type="datetimeFigureOut">
              <a:rPr lang="en-US" smtClean="0"/>
              <a:t>11/3/21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2E7BE-6D8E-3C4F-BF21-BBDF3B522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709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E2E7BE-6D8E-3C4F-BF21-BBDF3B5222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334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E2E7BE-6D8E-3C4F-BF21-BBDF3B5222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33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E2E7BE-6D8E-3C4F-BF21-BBDF3B5222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347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E2E7BE-6D8E-3C4F-BF21-BBDF3B5222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18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E2E7BE-6D8E-3C4F-BF21-BBDF3B5222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363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E2E7BE-6D8E-3C4F-BF21-BBDF3B5222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05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BD5-41D5-5C41-B89C-D8C392D7F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1818E-BB72-0149-A4B9-A7EA993E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1AFF0-1017-1146-A2C3-9F5C21E9D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49608-A4CA-C341-A1B4-1B4B4CB9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AF221-E20B-8D4E-808C-D904B7E2A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84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326C2-A401-3F4F-9FAF-9C20EA3CF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A8D575-1919-294A-9CE8-0359BE5C3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AF527-B059-7446-B61A-230ADB1FA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82BFC-826B-ED41-AEFD-F072342A9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7C98B-FB61-EA42-9BFD-9AF37827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07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A5D222-4DB6-5E46-8A59-758A72BF84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D1B50F-FB52-1C48-88DB-6BACE81FD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457D1-3993-8341-B937-E9B2FF5F3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945CC-8B4C-4E47-8F36-2963341A0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D6744-3526-6945-9329-5C8208E50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6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ED612-C311-6649-A2F8-FF995A92D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71317-1080-8F49-B1A5-0ED46F03A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64E77-8D33-A44D-A805-EEDEF2837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11951-BD44-F246-9B74-EE8400588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78053-CDBC-C747-A50E-11137B33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8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A058B-11DB-F545-AF1F-5796B425A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7B8C0-0482-F046-8AE5-9FC6401AB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CEA82-C2F1-E046-9177-8EF292D69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E855FB-76A1-B448-BDA0-593F9B53C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B31F9-BD1A-8147-A375-5EAA4DD13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813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63E8-DC0C-AC40-9023-76CF11E29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FC74C-67EC-2B4E-9C87-9A976E8ABA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DA4975-D2A5-8545-84B1-E787F3090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A91F23-F63B-A940-A820-39C3A9AA7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C6F0E-C126-1F48-BBC7-9FD530005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985396-13C5-D648-A6E2-7A1F6B680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63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2CF-A130-D742-A3A6-36A064B98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179E5-2B04-2141-9042-861A2A424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B0E23-A2EE-8942-8BAC-DD91466ED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3DB4BC-7ECB-5141-8161-25D5484616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535CFE-6DA8-4D4F-891A-471B47C767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E7887-64DF-A244-893D-8A58C1C87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113AB6-4C57-A248-B145-B0275BAB9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7C49CD-EE2A-B64D-916C-F1F6203B7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71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FEA6-22F9-0748-B013-03AF438F6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C9471-D875-A843-A59E-F350ECC13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AA6AAA-184C-9C4D-8770-E84BFF57E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C8BB20-4548-6F43-B297-3DD5A4E88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76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BA3E12-A406-7B4A-8A81-B83D02041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F97FBA-F3AF-4F41-89A3-8AFC9B4FB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649D89-6D1D-8B4E-818A-8C39E228E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7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C71F7-6727-5642-B8B2-F2CF446A3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D4F66-C0C4-0547-A333-C458CEA9C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6BAC4-F7AF-E343-AF75-5E53535EF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805D7E-7529-A947-943A-2075DCBC6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B88D1-130F-B949-870D-E44309E39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5364C3-C5E3-414C-9CB3-A6227778C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1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AE5AA-3FA0-B041-8FC4-25FEA18C1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68B777-3A39-3E4C-B35F-E6D19AEF8A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DB4CB-91F1-8943-882A-1665F15FA7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86DF54-44DF-2C4C-9529-8AB32E78A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1B815-45DE-D340-A444-7262A2220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A08BB9-0CCB-0548-9CF7-CB1BDCE18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699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39165A-714C-904A-91D6-F61C1BBAF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6CA79-4851-4F49-AE86-C4619C1E6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A9395-2B14-D842-A0CF-E8C3FC94BD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CCBCD-B0A3-F642-8E12-3FCDF01B8146}" type="datetimeFigureOut">
              <a:rPr lang="en-US" smtClean="0"/>
              <a:t>11/1/21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E4689-9D12-2B44-A580-8F923F6C4C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CE190-89D9-2F46-850C-505D198C01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A524F-6D8A-3D4F-976A-C8B4CC839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778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3535C2-6098-6645-B68D-3A5360800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Spatial Analysis of Crash Data Statistics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A932F-07F6-B540-849B-AACC66E76B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-Sujith Roy S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Bar chart">
            <a:extLst>
              <a:ext uri="{FF2B5EF4-FFF2-40B4-BE49-F238E27FC236}">
                <a16:creationId xmlns:a16="http://schemas.microsoft.com/office/drawing/2014/main" id="{30A58583-DAB1-4DB3-8B3E-BD2DB403C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159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B3F047-2D70-074E-B1AE-AB4929B3C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2A8640-D330-8C48-806A-BCD735E5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F70561A-2498-BC4E-ADF8-361ADB2C846C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Distribution of Crashes  - 2018:2020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Street Level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A5AAE-96E3-5C49-8C00-495614F9C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51B38FFC-10EB-6240-839B-6D141E6AD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7854" y="1396587"/>
            <a:ext cx="7001487" cy="5276607"/>
          </a:xfrm>
          <a:prstGeom prst="rect">
            <a:avLst/>
          </a:prstGeom>
        </p:spPr>
      </p:pic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29BFD8F1-26B1-3446-9F18-0E7F73B14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152" y="1388303"/>
            <a:ext cx="3897020" cy="2588563"/>
          </a:xfrm>
          <a:prstGeom prst="rect">
            <a:avLst/>
          </a:prstGeom>
        </p:spPr>
      </p:pic>
      <p:pic>
        <p:nvPicPr>
          <p:cNvPr id="16" name="Picture 15" descr="Map&#10;&#10;Description automatically generated">
            <a:extLst>
              <a:ext uri="{FF2B5EF4-FFF2-40B4-BE49-F238E27FC236}">
                <a16:creationId xmlns:a16="http://schemas.microsoft.com/office/drawing/2014/main" id="{82F83678-77AA-1446-8E67-92793662B1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091" y="4084632"/>
            <a:ext cx="3897020" cy="258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545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B3F047-2D70-074E-B1AE-AB4929B3C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2A8640-D330-8C48-806A-BCD735E5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F70561A-2498-BC4E-ADF8-361ADB2C846C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Fatal Crashes – 2018:2020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A5AAE-96E3-5C49-8C00-495614F9C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5BAB9A3A-5E77-4A46-93A9-B315629C1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765" y="1824912"/>
            <a:ext cx="5384692" cy="4788726"/>
          </a:xfrm>
          <a:prstGeom prst="rect">
            <a:avLst/>
          </a:prstGeom>
        </p:spPr>
      </p:pic>
      <p:pic>
        <p:nvPicPr>
          <p:cNvPr id="13" name="Picture 12" descr="Map&#10;&#10;Description automatically generated">
            <a:extLst>
              <a:ext uri="{FF2B5EF4-FFF2-40B4-BE49-F238E27FC236}">
                <a16:creationId xmlns:a16="http://schemas.microsoft.com/office/drawing/2014/main" id="{75550617-E41C-A346-B8B7-8CD8EC82F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826" y="1825625"/>
            <a:ext cx="5384692" cy="478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88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2F-11CD-4344-9DDE-CEA2CFCA1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43B4C-1A19-4941-811D-BCADA35CD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473" y="1953127"/>
            <a:ext cx="7798082" cy="365272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Unsupervised statistical modelling</a:t>
            </a:r>
          </a:p>
          <a:p>
            <a:r>
              <a:rPr lang="en-US" sz="2400" dirty="0"/>
              <a:t>Hypothesis: Are these crashes randomly distributed or is there a specific pattern?</a:t>
            </a:r>
          </a:p>
          <a:p>
            <a:r>
              <a:rPr lang="en-US" sz="2400" dirty="0"/>
              <a:t>Clustering algorithm: Hierarchical clustering – Grouping based on similarity</a:t>
            </a: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4FE28CDC-F89A-4918-BB06-53E9C2CE82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689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B3F047-2D70-074E-B1AE-AB4929B3C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2A8640-D330-8C48-806A-BCD735E5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F70561A-2498-BC4E-ADF8-361ADB2C846C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Hierarchical Clustering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A5AAE-96E3-5C49-8C00-495614F9C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E435E3B5-2C69-2F42-ACB1-B9BCD4198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152" y="2031770"/>
            <a:ext cx="4611267" cy="3163376"/>
          </a:xfrm>
          <a:prstGeom prst="rect">
            <a:avLst/>
          </a:prstGeom>
        </p:spPr>
      </p:pic>
      <p:pic>
        <p:nvPicPr>
          <p:cNvPr id="11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BAC16140-5C98-4F45-8910-CC1A979F5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385" y="3051157"/>
            <a:ext cx="6081430" cy="316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415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B3F047-2D70-074E-B1AE-AB4929B3C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Hierarchical Clustering - Results</a:t>
            </a:r>
          </a:p>
        </p:txBody>
      </p:sp>
      <p:pic>
        <p:nvPicPr>
          <p:cNvPr id="10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96AF233E-7C07-AE45-AEC1-464FFE525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5307" y="1675227"/>
            <a:ext cx="870138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413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82A5D-89E0-BF45-9047-0578E616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 dirty="0"/>
              <a:t>Conclusion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E80EF-70D7-4542-8E33-F73C2D886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719" y="2057399"/>
            <a:ext cx="7966528" cy="3023687"/>
          </a:xfrm>
        </p:spPr>
        <p:txBody>
          <a:bodyPr anchor="ctr">
            <a:normAutofit fontScale="92500"/>
          </a:bodyPr>
          <a:lstStyle/>
          <a:p>
            <a:r>
              <a:rPr lang="en-US" sz="2400" dirty="0"/>
              <a:t>The crashes are clearly randomly distributed</a:t>
            </a:r>
          </a:p>
          <a:p>
            <a:r>
              <a:rPr lang="en-US" sz="2400" dirty="0"/>
              <a:t>Analysis with more features and at a </a:t>
            </a:r>
            <a:r>
              <a:rPr lang="en-US" sz="2400" dirty="0" err="1"/>
              <a:t>Meshblock</a:t>
            </a:r>
            <a:r>
              <a:rPr lang="en-US" sz="2400" dirty="0"/>
              <a:t> level may reveal some hidden pattern</a:t>
            </a:r>
          </a:p>
          <a:p>
            <a:r>
              <a:rPr lang="en-US" sz="2400" dirty="0"/>
              <a:t>Access to traffic flow data will help us produce more significant results</a:t>
            </a:r>
          </a:p>
          <a:p>
            <a:r>
              <a:rPr lang="en-US" sz="2400" dirty="0"/>
              <a:t>Availability of time-based elements like day/date/time can be significant features for modelling crash statistics</a:t>
            </a:r>
          </a:p>
          <a:p>
            <a:r>
              <a:rPr lang="en-US" sz="2400" dirty="0"/>
              <a:t>Neural based networks are the future for crash statistics modelling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6" descr="Server">
            <a:extLst>
              <a:ext uri="{FF2B5EF4-FFF2-40B4-BE49-F238E27FC236}">
                <a16:creationId xmlns:a16="http://schemas.microsoft.com/office/drawing/2014/main" id="{826E02BC-5A9F-4317-BC8E-0A61F6CDB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969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82A5D-89E0-BF45-9047-0578E616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 dirty="0"/>
              <a:t>Challenges/ Moving to Production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E80EF-70D7-4542-8E33-F73C2D886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Open Data API for data fetch</a:t>
            </a:r>
          </a:p>
          <a:p>
            <a:r>
              <a:rPr lang="en-US" sz="2400" dirty="0"/>
              <a:t>Simple reproducible modularized code base</a:t>
            </a:r>
          </a:p>
          <a:p>
            <a:r>
              <a:rPr lang="en-US" sz="2400" dirty="0"/>
              <a:t>Minor changes to scale the model to other NZ regions</a:t>
            </a:r>
          </a:p>
          <a:p>
            <a:r>
              <a:rPr lang="en-US" sz="2400" dirty="0"/>
              <a:t>Low computational resources – can work on standalone systems</a:t>
            </a:r>
          </a:p>
          <a:p>
            <a:r>
              <a:rPr lang="en-US" sz="2400" dirty="0"/>
              <a:t>Interactive graphs can be easily ported to a Markdown file or dashboard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6" descr="Server">
            <a:extLst>
              <a:ext uri="{FF2B5EF4-FFF2-40B4-BE49-F238E27FC236}">
                <a16:creationId xmlns:a16="http://schemas.microsoft.com/office/drawing/2014/main" id="{826E02BC-5A9F-4317-BC8E-0A61F6CDB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442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084A84-86C7-0142-AC81-6891F5B84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8465" y="3298722"/>
            <a:ext cx="8495070" cy="17844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Graphic 6" descr="Accept">
            <a:extLst>
              <a:ext uri="{FF2B5EF4-FFF2-40B4-BE49-F238E27FC236}">
                <a16:creationId xmlns:a16="http://schemas.microsoft.com/office/drawing/2014/main" id="{582858A2-EB3F-4B2F-9705-8561475185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661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21BA5-9DE7-4149-88F7-76D0B813C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623" y="320675"/>
            <a:ext cx="11407487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Overview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19922F-AD68-4E94-85E8-0AA44A1B1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889409F-980E-4534-B697-DE9AC1F9D8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283253"/>
              </p:ext>
            </p:extLst>
          </p:nvPr>
        </p:nvGraphicFramePr>
        <p:xfrm>
          <a:off x="344624" y="1825625"/>
          <a:ext cx="114074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2274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6F8D52-8A89-7840-8D1E-499473827E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6938"/>
            <a:ext cx="3457575" cy="34575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19BCED-362F-EE4F-884E-99908E519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213" y="2166938"/>
            <a:ext cx="3457575" cy="3457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080938-1F4E-2C46-B077-A4C7AA0A8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6225" y="2166938"/>
            <a:ext cx="3457575" cy="3457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B3F047-2D70-074E-B1AE-AB4929B3C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Higher level Statistics</a:t>
            </a:r>
          </a:p>
        </p:txBody>
      </p:sp>
    </p:spTree>
    <p:extLst>
      <p:ext uri="{BB962C8B-B14F-4D97-AF65-F5344CB8AC3E}">
        <p14:creationId xmlns:p14="http://schemas.microsoft.com/office/powerpoint/2010/main" val="3373986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B3F047-2D70-074E-B1AE-AB4929B3C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Higher level Statistics</a:t>
            </a:r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D51C04F9-C048-2248-ACEE-63646BEAD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79" y="2298474"/>
            <a:ext cx="3119664" cy="31196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955739-1F21-2D4B-B64E-7ABA2092B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911" y="2298473"/>
            <a:ext cx="4332289" cy="31196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99F0660-18EA-164C-A00F-5D2BF472D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0332" y="2298474"/>
            <a:ext cx="3119664" cy="311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634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F572E4-415A-2F4A-A0B9-0FE444960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Statistics – Breakdown by Territorial Name</a:t>
            </a:r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34661FF2-022F-4840-9FA9-E1A700E70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9578" y="1660713"/>
            <a:ext cx="9332843" cy="489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17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AE9C2-1A7A-3A47-9826-99A89C30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Statistics – Breakdown by Weather</a:t>
            </a:r>
          </a:p>
        </p:txBody>
      </p:sp>
      <p:pic>
        <p:nvPicPr>
          <p:cNvPr id="5" name="Content Placeholder 4" descr="Calendar&#10;&#10;Description automatically generated">
            <a:extLst>
              <a:ext uri="{FF2B5EF4-FFF2-40B4-BE49-F238E27FC236}">
                <a16:creationId xmlns:a16="http://schemas.microsoft.com/office/drawing/2014/main" id="{735ECBC6-E8A6-974F-941F-55197CFAA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1046" y="1704255"/>
            <a:ext cx="9249907" cy="485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61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17D373-6A08-814A-81FD-47774F3A9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Statistics – Breakdown by Lighting Conditions</a:t>
            </a:r>
          </a:p>
        </p:txBody>
      </p:sp>
      <p:pic>
        <p:nvPicPr>
          <p:cNvPr id="9" name="Content Placeholder 8" descr="A picture containing calendar&#10;&#10;Description automatically generated">
            <a:extLst>
              <a:ext uri="{FF2B5EF4-FFF2-40B4-BE49-F238E27FC236}">
                <a16:creationId xmlns:a16="http://schemas.microsoft.com/office/drawing/2014/main" id="{772D9DF1-8027-8840-9D8C-18BEFD1EC9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7040" y="1667969"/>
            <a:ext cx="9249907" cy="485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4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D1238B-385F-7C4F-9A4B-98119F7C9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Crashes by Region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B25CFAD2-785A-5044-8167-B0F1E9314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9711" y="1660712"/>
            <a:ext cx="8352577" cy="474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51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Map&#10;&#10;Description automatically generated">
            <a:extLst>
              <a:ext uri="{FF2B5EF4-FFF2-40B4-BE49-F238E27FC236}">
                <a16:creationId xmlns:a16="http://schemas.microsoft.com/office/drawing/2014/main" id="{D8085896-53F3-8549-959B-496DCDD84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650" y="1844675"/>
            <a:ext cx="2925763" cy="2193925"/>
          </a:xfrm>
          <a:prstGeom prst="rect">
            <a:avLst/>
          </a:prstGeom>
        </p:spPr>
      </p:pic>
      <p:pic>
        <p:nvPicPr>
          <p:cNvPr id="7" name="Content Placeholder 10" descr="Map&#10;&#10;Description automatically generated">
            <a:extLst>
              <a:ext uri="{FF2B5EF4-FFF2-40B4-BE49-F238E27FC236}">
                <a16:creationId xmlns:a16="http://schemas.microsoft.com/office/drawing/2014/main" id="{0A4B5ADD-6A8D-1D4D-AEB6-63E20CC16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42593" y="1844675"/>
            <a:ext cx="6067098" cy="4549500"/>
          </a:xfr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DFBD05BC-D5BD-AD4C-8ADD-4431DCDA36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259" y="4192587"/>
            <a:ext cx="2925763" cy="22015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B3F047-2D70-074E-B1AE-AB4929B3C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Distribution of Crashes across 3 years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2A8640-D330-8C48-806A-BCD735E5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F70561A-2498-BC4E-ADF8-361ADB2C846C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Distribution of Crashes  - 2018:2020</a:t>
            </a:r>
          </a:p>
        </p:txBody>
      </p:sp>
    </p:spTree>
    <p:extLst>
      <p:ext uri="{BB962C8B-B14F-4D97-AF65-F5344CB8AC3E}">
        <p14:creationId xmlns:p14="http://schemas.microsoft.com/office/powerpoint/2010/main" val="3896829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3045</TotalTime>
  <Words>240</Words>
  <Application>Microsoft Macintosh PowerPoint</Application>
  <PresentationFormat>Widescreen</PresentationFormat>
  <Paragraphs>49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Spatial Analysis of Crash Data Statistics</vt:lpstr>
      <vt:lpstr>Overview</vt:lpstr>
      <vt:lpstr>Higher level Statistics</vt:lpstr>
      <vt:lpstr>Higher level Statistics</vt:lpstr>
      <vt:lpstr>Statistics – Breakdown by Territorial Name</vt:lpstr>
      <vt:lpstr>Statistics – Breakdown by Weather</vt:lpstr>
      <vt:lpstr>Statistics – Breakdown by Lighting Conditions</vt:lpstr>
      <vt:lpstr>Crashes by Region</vt:lpstr>
      <vt:lpstr>Distribution of Crashes across 3 years</vt:lpstr>
      <vt:lpstr>PowerPoint Presentation</vt:lpstr>
      <vt:lpstr>PowerPoint Presentation</vt:lpstr>
      <vt:lpstr>Modelling</vt:lpstr>
      <vt:lpstr>PowerPoint Presentation</vt:lpstr>
      <vt:lpstr>Hierarchical Clustering - Results</vt:lpstr>
      <vt:lpstr>Conclusion &amp; Future Work</vt:lpstr>
      <vt:lpstr>Challenges/ Moving to Production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Crash Data Analysis</dc:title>
  <dc:creator>Sujith Sampath Kumar</dc:creator>
  <cp:lastModifiedBy>Sujith Sampath Kumar</cp:lastModifiedBy>
  <cp:revision>84</cp:revision>
  <dcterms:created xsi:type="dcterms:W3CDTF">2021-11-01T07:03:56Z</dcterms:created>
  <dcterms:modified xsi:type="dcterms:W3CDTF">2021-11-03T09:49:23Z</dcterms:modified>
</cp:coreProperties>
</file>

<file path=docProps/thumbnail.jpeg>
</file>